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64" r:id="rId9"/>
    <p:sldId id="265" r:id="rId10"/>
    <p:sldId id="266" r:id="rId11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72" y="3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179463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e5d5bfeef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8640" y="338328"/>
            <a:ext cx="1490472" cy="548640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48640" y="338328"/>
            <a:ext cx="1490472" cy="54864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攻略总结</a:t>
            </a:r>
            <a:endParaRPr lang="en-US" sz="200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math#pid=68f08d4ce93348528ddcba9c#tid=68f83f42ba80cb000ac8e554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3575304" y="5541264"/>
            <a:ext cx="5038344" cy="5394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高中数学 选择性必修 第二册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8640" y="338328"/>
            <a:ext cx="1490472" cy="548640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48640" y="338328"/>
            <a:ext cx="1490472" cy="548640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b1534c86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8640" y="338328"/>
            <a:ext cx="1490472" cy="548640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48640" y="338328"/>
            <a:ext cx="1490472" cy="54864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攻略识别</a:t>
            </a:r>
            <a:endParaRPr lang="en-US" sz="2000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a79b2ef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8640" y="338328"/>
            <a:ext cx="1490472" cy="548640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48640" y="338328"/>
            <a:ext cx="1490472" cy="54864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攻略解读</a:t>
            </a:r>
            <a:endParaRPr lang="en-US" sz="2000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391d1033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8640" y="338328"/>
            <a:ext cx="1490472" cy="548640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48640" y="338328"/>
            <a:ext cx="1490472" cy="54864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攻略应用</a:t>
            </a:r>
            <a:endParaRPr lang="en-US" sz="200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&amp;si=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&amp;si=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P_4_BD#eca761e3b?pid=e5d5bfeef&amp;color=0,0,0&amp;bt=1&amp;bbb=1&amp;hb=1"/>
              <p:cNvSpPr/>
              <p:nvPr/>
            </p:nvSpPr>
            <p:spPr>
              <a:xfrm>
                <a:off x="832104" y="1080000"/>
                <a:ext cx="10533888" cy="11925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Step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快速定位放缩类型：分式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→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裂项放缩,指数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→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等比放缩；</a:t>
                </a:r>
                <a:endParaRPr lang="en-US" altLang="zh-CN" sz="100" dirty="0"/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Step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把控放缩尺度：①确保每一项放大或缩小后求值仍能趋向目标值；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②放大或缩小后需保证原不等式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方向不变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2" name="P_4_BD#eca761e3b?pid=e5d5bfeef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1192530"/>
              </a:xfrm>
              <a:prstGeom prst="rect">
                <a:avLst/>
              </a:prstGeom>
              <a:blipFill>
                <a:blip r:embed="rId3"/>
                <a:stretch>
                  <a:fillRect l="-1389" r="-579" b="-1173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&amp;si=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636d8de14.fixed?pid=7b38c3109&amp;color=195,214,0&amp;bbb=1"/>
          <p:cNvSpPr/>
          <p:nvPr/>
        </p:nvSpPr>
        <p:spPr>
          <a:xfrm>
            <a:off x="2414016" y="1545336"/>
            <a:ext cx="7196328" cy="96926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6600"/>
              </a:lnSpc>
            </a:pPr>
            <a:r>
              <a:rPr lang="en-US" altLang="zh-CN" sz="5400" b="1" i="0" dirty="0">
                <a:solidFill>
                  <a:srgbClr val="C3D6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大招攻略</a:t>
            </a:r>
            <a:endParaRPr lang="en-US" altLang="zh-CN" sz="5400" dirty="0"/>
          </a:p>
        </p:txBody>
      </p:sp>
      <p:sp>
        <p:nvSpPr>
          <p:cNvPr id="3" name="C_2_BD#636d8de14.fixed?pid=7b38c3109&amp;color=255,255,255&amp;bbb=1"/>
          <p:cNvSpPr/>
          <p:nvPr/>
        </p:nvSpPr>
        <p:spPr>
          <a:xfrm>
            <a:off x="0" y="2880360"/>
            <a:ext cx="12188952" cy="79552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FFFF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数列放缩模型及技巧</a:t>
            </a:r>
            <a:endParaRPr lang="en-US" altLang="zh-CN" sz="4400" dirty="0"/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&amp;si=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P_4_BD#7a829cf15?pid=b1534c867&amp;color=0,0,0&amp;bt=1&amp;bbb=1&amp;hb=1"/>
              <p:cNvSpPr/>
              <p:nvPr/>
            </p:nvSpPr>
            <p:spPr>
              <a:xfrm>
                <a:off x="832104" y="1078992"/>
                <a:ext cx="10533888" cy="9385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6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当题干中涉及不等式证明问题，且待证不等式满足的结构特征类似</a:t>
                </a:r>
                <a14:m>
                  <m:oMath xmlns:m="http://schemas.openxmlformats.org/officeDocument/2006/math">
                    <m:limLow>
                      <m:limLowPr>
                        <m:ctrlPr>
                          <a:rPr lang="en-US" altLang="zh-CN" sz="1800" b="0" dirty="0">
                            <a:solidFill>
                              <a:srgbClr val="00A0A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limLowPr>
                      <m:e>
                        <m:limUpp>
                          <m:limUppPr>
                            <m:ctrlPr>
                              <a:rPr lang="en-US" altLang="zh-CN" sz="1800" b="0" dirty="0">
                                <a:solidFill>
                                  <a:srgbClr val="00A0A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limUppPr>
                          <m:e>
                            <m:r>
                              <a:rPr lang="en-US" altLang="zh-CN" sz="1800" b="0" i="0" dirty="0">
                                <a:solidFill>
                                  <a:srgbClr val="00A0A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∑</m:t>
                            </m:r>
                          </m:e>
                          <m:lim>
                            <m:r>
                              <a:rPr lang="en-US" altLang="zh-CN" sz="1800" b="0">
                                <a:solidFill>
                                  <a:srgbClr val="00A0AF"/>
                                </a:solidFill>
                                <a:latin typeface="Cambria Math" panose="02040503050406030204" pitchFamily="18" charset="0"/>
                              </a:rPr>
                              <m:t>𝑛</m:t>
                            </m:r>
                          </m:lim>
                        </m:limUpp>
                      </m:e>
                      <m:lim>
                        <m:r>
                          <a:rPr lang="en-US" altLang="zh-CN" sz="1800" b="0">
                            <a:solidFill>
                              <a:srgbClr val="00A0AF"/>
                            </a:solidFill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US" altLang="zh-CN" sz="1800" b="0">
                            <a:solidFill>
                              <a:srgbClr val="00A0AF"/>
                            </a:solidFill>
                            <a:latin typeface="Cambria Math" panose="02040503050406030204" pitchFamily="18" charset="0"/>
                          </a:rPr>
                          <m:t>=1</m:t>
                        </m:r>
                      </m:lim>
                    </m:limLow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A0A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𝑖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</m:t>
                    </m:r>
                    <m:r>
                      <a:rPr lang="en-US" altLang="zh-CN" sz="18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</m:t>
                    </m:r>
                    <m:r>
                      <a:rPr lang="en-US" altLang="zh-CN" sz="18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表示常数或关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于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的代数式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，若数列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不可以直接求和，则通常要考虑先进行放缩处理.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P_4_BD#7a829cf15?pid=b1534c867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78992"/>
                <a:ext cx="10533888" cy="938530"/>
              </a:xfrm>
              <a:prstGeom prst="rect">
                <a:avLst/>
              </a:prstGeom>
              <a:blipFill>
                <a:blip r:embed="rId3"/>
                <a:stretch>
                  <a:fillRect l="-1389" r="-1331" b="-1428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&amp;si=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P_4_BD#29e263c0a?pid=a79b2ef02&amp;color=0,0,0&amp;bt=1&amp;bbb=1&amp;hb=1"/>
              <p:cNvSpPr/>
              <p:nvPr/>
            </p:nvSpPr>
            <p:spPr>
              <a:xfrm>
                <a:off x="832104" y="1080000"/>
                <a:ext cx="10533888" cy="49403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使用放缩法证明数列不等式的具体操作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SimSun" panose="02010600030101010101" pitchFamily="2" charset="-122"/>
                    <a:ea typeface="微软雅黑" pitchFamily="34" charset="-122"/>
                    <a:cs typeface="微软雅黑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1）以待证不等式的结构特征为思考起点：如</a:t>
                </a:r>
                <a14:m>
                  <m:oMath xmlns:m="http://schemas.openxmlformats.org/officeDocument/2006/math">
                    <m:limLow>
                      <m:limLowPr>
                        <m:ctrlPr>
                          <a:rPr lang="en-US" altLang="zh-CN" sz="1800" b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limLowPr>
                      <m:e>
                        <m:limUpp>
                          <m:limUppPr>
                            <m:ctrlPr>
                              <a:rPr lang="en-US" altLang="zh-CN" sz="1800" b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limUppPr>
                          <m:e>
                            <m:r>
                              <a:rPr lang="en-US" altLang="zh-CN" sz="1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∑</m:t>
                            </m:r>
                          </m:e>
                          <m:lim>
                            <m:r>
                              <a:rPr lang="en-US" altLang="zh-CN" sz="1800" b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𝑛</m:t>
                            </m:r>
                          </m:lim>
                        </m:limUpp>
                      </m:e>
                      <m:lim>
                        <m:r>
                          <a:rPr lang="en-US" altLang="zh-CN" sz="18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US" altLang="zh-CN" sz="18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=1</m:t>
                        </m:r>
                      </m:lim>
                    </m:limLow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𝑖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中不等号左侧有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项，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不等号右侧仅有1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项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，此时左、右不是一个“量级”，不便比较.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SimSun" panose="02010600030101010101" pitchFamily="2" charset="-122"/>
                    <a:ea typeface="微软雅黑" pitchFamily="34" charset="-122"/>
                    <a:cs typeface="微软雅黑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2）为了方便比较，需将不等号左、右两侧化为同一“量级”，有两个方向：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SimSun" panose="02010600030101010101" pitchFamily="2" charset="-122"/>
                    <a:ea typeface="微软雅黑" pitchFamily="34" charset="-122"/>
                    <a:cs typeface="微软雅黑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①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通过数列求和将左侧写成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的形式，形成“1对1”的局面；②将右侧拆分成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项，形成“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”的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局面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SimSun" panose="02010600030101010101" pitchFamily="2" charset="-122"/>
                    <a:ea typeface="微软雅黑" pitchFamily="34" charset="-122"/>
                    <a:cs typeface="微软雅黑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3）对于不可直接求和的数列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，则要进行放缩，其具体步骤如下：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SimSun" panose="02010600030101010101" pitchFamily="2" charset="-122"/>
                    <a:ea typeface="微软雅黑" pitchFamily="34" charset="-122"/>
                    <a:cs typeface="微软雅黑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第一步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，确定放缩方向；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SimSun" panose="02010600030101010101" pitchFamily="2" charset="-122"/>
                    <a:ea typeface="微软雅黑" pitchFamily="34" charset="-122"/>
                    <a:cs typeface="微软雅黑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第二步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，求解过渡数列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𝑐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SimSun" panose="02010600030101010101" pitchFamily="2" charset="-122"/>
                    <a:ea typeface="微软雅黑" pitchFamily="34" charset="-122"/>
                    <a:cs typeface="微软雅黑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第三步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，计算放缩结果；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SimSun" panose="02010600030101010101" pitchFamily="2" charset="-122"/>
                    <a:ea typeface="微软雅黑" pitchFamily="34" charset="-122"/>
                    <a:cs typeface="微软雅黑" pitchFamily="34" charset="-120"/>
                  </a:rPr>
                  <a:t>    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第四步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，误差修正：若对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𝑐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求和后无法证明</a:t>
                </a:r>
                <a14:m>
                  <m:oMath xmlns:m="http://schemas.openxmlformats.org/officeDocument/2006/math">
                    <m:limLow>
                      <m:limLowPr>
                        <m:ctrlPr>
                          <a:rPr lang="en-US" altLang="zh-CN" b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limLowPr>
                      <m:e>
                        <m:limUpp>
                          <m:limUppPr>
                            <m:ctrlPr>
                              <a:rPr lang="en-US" altLang="zh-CN" b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limUppPr>
                          <m:e>
                            <m:r>
                              <a:rPr lang="en-US" altLang="zh-CN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∑</m:t>
                            </m:r>
                          </m:e>
                          <m:lim>
                            <m:r>
                              <a:rPr lang="en-US" altLang="zh-CN" b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𝑛</m:t>
                            </m:r>
                          </m:lim>
                        </m:limUpp>
                      </m:e>
                      <m:lim>
                        <m:r>
                          <a:rPr lang="en-US" altLang="zh-CN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US" altLang="zh-CN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=1</m:t>
                        </m:r>
                      </m:lim>
                    </m:limLow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𝑐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𝑖</m:t>
                        </m:r>
                      </m:sub>
                    </m:sSub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，则需要修正放缩方式，调整误差.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P_4_BD#29e263c0a?pid=a79b2ef02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4940300"/>
              </a:xfrm>
              <a:prstGeom prst="rect">
                <a:avLst/>
              </a:prstGeom>
              <a:blipFill>
                <a:blip r:embed="rId3"/>
                <a:stretch>
                  <a:fillRect l="-1389" r="-1215" b="-24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&amp;si=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P_4_BD#29e263c0a?pid=a79b2ef02&amp;color=0,0,0&amp;bt=1&amp;bbb=1"/>
              <p:cNvSpPr/>
              <p:nvPr/>
            </p:nvSpPr>
            <p:spPr>
              <a:xfrm>
                <a:off x="832104" y="1080000"/>
                <a:ext cx="10533888" cy="465201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名师有话说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数列放缩技巧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1）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放缩成裂项结构</a:t>
                </a:r>
                <a:endParaRPr lang="en-US" altLang="zh-CN" sz="18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①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+1)</m:t>
                        </m:r>
                      </m:den>
                    </m:f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den>
                    </m:f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1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−1)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den>
                    </m:f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1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≥2)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②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den>
                    </m:f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1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≥2)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③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2(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e>
                    </m:rad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e>
                    </m:rad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e>
                        </m:rad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+1</m:t>
                            </m:r>
                          </m:e>
                        </m:rad>
                      </m:den>
                    </m:f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e>
                        </m:rad>
                      </m:den>
                    </m:f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e>
                        </m:rad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−1</m:t>
                            </m:r>
                          </m:e>
                        </m:rad>
                      </m:den>
                    </m:f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=2(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e>
                    </m:rad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e>
                    </m:rad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1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4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④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p>
                        </m:sSup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)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p>
                        </m:sSup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−1)(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−1)</m:t>
                        </m:r>
                      </m:den>
                    </m:f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p>
                        </m:sSup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−1)(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−2)</m:t>
                        </m:r>
                      </m:den>
                    </m:f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−1</m:t>
                            </m:r>
                          </m:sup>
                        </m:sSup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−1)(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−1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−1)</m:t>
                        </m:r>
                      </m:den>
                    </m:f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−1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den>
                    </m:f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1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≥2)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</a:p>
              <a:p>
                <a:pPr marL="0" marR="0" lvl="0" indent="0" defTabSz="914400" rtl="0" eaLnBrk="1" fontAlgn="auto" latinLnBrk="1" hangingPunct="1">
                  <a:lnSpc>
                    <a:spcPts val="33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（2）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放缩成等比结构</a:t>
                </a:r>
                <a:endParaRPr kumimoji="0" lang="en-US" altLang="zh-CN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  <a:p>
                <a:pPr marL="0" marR="0" lvl="0" indent="0" defTabSz="914400" rtl="0" eaLnBrk="1" fontAlgn="auto" latinLnBrk="1" hangingPunct="1">
                  <a:lnSpc>
                    <a:spcPts val="46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①</a:t>
                </a:r>
                <a14:m>
                  <m:oMath xmlns:m="http://schemas.openxmlformats.org/officeDocument/2006/math">
                    <m:f>
                      <m:fPr>
                        <m:ctrlPr>
                          <a:rPr kumimoji="0" lang="en-US" altLang="zh-CN" sz="1800" b="0" i="1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kumimoji="0" lang="en-US" altLang="zh-CN" sz="1800" b="0" i="0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kumimoji="0" lang="en-US" altLang="zh-CN" sz="1800" b="0" i="1" u="none" strike="noStrike" kern="1200" cap="none" spc="0" normalizeH="0" baseline="0" noProof="0" dirty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kumimoji="0" lang="en-US" altLang="zh-CN" sz="1800" b="0" i="0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kumimoji="0" lang="en-US" altLang="zh-CN" sz="1800" b="0" i="0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kumimoji="0" lang="en-US" altLang="zh-CN" sz="1800" b="0" i="0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+1</m:t>
                            </m:r>
                          </m:sup>
                        </m:sSup>
                      </m:den>
                    </m:f>
                    <m:r>
                      <m:rPr>
                        <m:nor/>
                      </m:rPr>
                      <a:rPr kumimoji="0" lang="en-US" altLang="zh-CN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kumimoji="0" lang="en-US" altLang="zh-CN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m:rPr>
                        <m:nor/>
                      </m:rPr>
                      <a:rPr kumimoji="0" lang="en-US" altLang="zh-CN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f>
                      <m:fPr>
                        <m:ctrlPr>
                          <a:rPr kumimoji="0" lang="en-US" altLang="zh-CN" sz="1800" b="0" i="1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kumimoji="0" lang="en-US" altLang="zh-CN" sz="1800" b="0" i="0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kumimoji="0" lang="en-US" altLang="zh-CN" sz="1800" b="0" i="1" u="none" strike="noStrike" kern="1200" cap="none" spc="0" normalizeH="0" baseline="0" noProof="0" dirty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kumimoji="0" lang="en-US" altLang="zh-CN" sz="1800" b="0" i="0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kumimoji="0" lang="en-US" altLang="zh-CN" sz="1800" b="0" i="0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p>
                        </m:sSup>
                        <m:r>
                          <a:rPr kumimoji="0" lang="en-US" altLang="zh-CN" sz="1800" b="0" i="0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den>
                    </m:f>
                    <m:r>
                      <m:rPr>
                        <m:nor/>
                      </m:rPr>
                      <a:rPr kumimoji="0" lang="en-US" altLang="zh-CN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kumimoji="0" lang="en-US" altLang="zh-CN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f>
                      <m:fPr>
                        <m:ctrlPr>
                          <a:rPr kumimoji="0" lang="en-US" altLang="zh-CN" sz="1800" b="0" i="1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kumimoji="0" lang="en-US" altLang="zh-CN" sz="1800" b="0" i="0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kumimoji="0" lang="en-US" altLang="zh-CN" sz="1800" b="0" i="1" u="none" strike="noStrike" kern="1200" cap="none" spc="0" normalizeH="0" baseline="0" noProof="0" dirty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kumimoji="0" lang="en-US" altLang="zh-CN" sz="1800" b="0" i="0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kumimoji="0" lang="en-US" altLang="zh-CN" sz="1800" b="0" i="0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p>
                        </m:sSup>
                      </m:den>
                    </m:f>
                    <m:r>
                      <a:rPr kumimoji="0" lang="en-US" altLang="zh-CN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kumimoji="0" lang="en-US" altLang="zh-CN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kumimoji="0" lang="en-US" altLang="zh-CN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b>
                      <m:sSubPr>
                        <m:ctrlPr>
                          <a:rPr kumimoji="0" lang="en-US" altLang="zh-CN" sz="1800" b="0" i="1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kumimoji="0" lang="en-US" altLang="zh-CN" sz="1800" b="1" i="0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b>
                        <m:r>
                          <a:rPr kumimoji="0" lang="en-US" altLang="zh-CN" sz="1800" b="0" i="0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</m:sub>
                    </m:sSub>
                    <m:r>
                      <a:rPr kumimoji="0" lang="en-US" altLang="zh-CN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kumimoji="0" lang="en-US" altLang="zh-CN" sz="100" b="0" i="0" u="none" strike="noStrike" kern="0" cap="none" spc="-9990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kumimoji="0" lang="en-US" altLang="zh-CN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  <a:p>
                <a:pPr marL="0" marR="0" lvl="0" indent="0" defTabSz="914400" rtl="0" eaLnBrk="1" fontAlgn="auto" latinLnBrk="1" hangingPunct="1">
                  <a:lnSpc>
                    <a:spcPts val="33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②</a:t>
                </a:r>
                <a14:m>
                  <m:oMath xmlns:m="http://schemas.openxmlformats.org/officeDocument/2006/math">
                    <m:r>
                      <a:rPr kumimoji="0" lang="en-US" altLang="zh-CN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次方差公式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kumimoji="0" lang="en-US" altLang="zh-CN" sz="1800" b="0" i="1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kumimoji="0" lang="en-US" altLang="zh-CN" sz="1800" b="0" i="0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p>
                        <m:r>
                          <a:rPr kumimoji="0" lang="en-US" altLang="zh-CN" sz="1800" b="0" i="0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  <m:r>
                      <a:rPr kumimoji="0" lang="en-US" altLang="zh-CN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p>
                      <m:sSupPr>
                        <m:ctrlPr>
                          <a:rPr kumimoji="0" lang="en-US" altLang="zh-CN" sz="1800" b="0" i="1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kumimoji="0" lang="en-US" altLang="zh-CN" sz="1800" b="0" i="0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p>
                        <m:r>
                          <a:rPr kumimoji="0" lang="en-US" altLang="zh-CN" sz="1800" b="0" i="0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  <m:r>
                      <a:rPr kumimoji="0" lang="en-US" altLang="zh-CN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</m:t>
                    </m:r>
                    <m:r>
                      <a:rPr kumimoji="0" lang="en-US" altLang="zh-CN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kumimoji="0" lang="en-US" altLang="zh-CN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kumimoji="0" lang="en-US" altLang="zh-CN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kumimoji="0" lang="en-US" altLang="zh-CN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)(</m:t>
                    </m:r>
                    <m:sSup>
                      <m:sSupPr>
                        <m:ctrlPr>
                          <a:rPr kumimoji="0" lang="en-US" altLang="zh-CN" sz="1800" b="0" i="1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kumimoji="0" lang="en-US" altLang="zh-CN" sz="1800" b="0" i="0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p>
                        <m:r>
                          <a:rPr kumimoji="0" lang="en-US" altLang="zh-CN" sz="1800" b="0" i="0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kumimoji="0" lang="en-US" altLang="zh-CN" sz="1800" b="0" i="0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p>
                    </m:sSup>
                    <m:r>
                      <a:rPr kumimoji="0" lang="en-US" altLang="zh-CN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kumimoji="0" lang="en-US" altLang="zh-CN" sz="1800" b="0" i="1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kumimoji="0" lang="en-US" altLang="zh-CN" sz="1800" b="0" i="0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p>
                        <m:r>
                          <a:rPr kumimoji="0" lang="en-US" altLang="zh-CN" sz="1800" b="0" i="0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kumimoji="0" lang="en-US" altLang="zh-CN" sz="1800" b="0" i="0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−2</m:t>
                        </m:r>
                      </m:sup>
                    </m:sSup>
                    <m:r>
                      <a:rPr kumimoji="0" lang="en-US" altLang="zh-CN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kumimoji="0" lang="en-US" altLang="zh-CN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+⋯+</m:t>
                    </m:r>
                    <m:r>
                      <a:rPr kumimoji="0" lang="en-US" altLang="zh-CN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sSup>
                      <m:sSupPr>
                        <m:ctrlPr>
                          <a:rPr kumimoji="0" lang="en-US" altLang="zh-CN" sz="1800" b="0" i="1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kumimoji="0" lang="en-US" altLang="zh-CN" sz="1800" b="0" i="0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p>
                        <m:r>
                          <a:rPr kumimoji="0" lang="en-US" altLang="zh-CN" sz="1800" b="0" i="0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kumimoji="0" lang="en-US" altLang="zh-CN" sz="1800" b="0" i="0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−2</m:t>
                        </m:r>
                      </m:sup>
                    </m:sSup>
                    <m:r>
                      <a:rPr kumimoji="0" lang="en-US" altLang="zh-CN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kumimoji="0" lang="en-US" altLang="zh-CN" sz="1800" b="0" i="1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kumimoji="0" lang="en-US" altLang="zh-CN" sz="1800" b="0" i="0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p>
                        <m:r>
                          <a:rPr kumimoji="0" lang="en-US" altLang="zh-CN" sz="1800" b="0" i="0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kumimoji="0" lang="en-US" altLang="zh-CN" sz="1800" b="0" i="0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p>
                    </m:sSup>
                    <m:r>
                      <a:rPr kumimoji="0" lang="en-US" altLang="zh-CN" sz="1800" b="0" i="0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则可得当</a:t>
                </a:r>
                <a14:m>
                  <m:oMath xmlns:m="http://schemas.openxmlformats.org/officeDocument/2006/math">
                    <m:r>
                      <a:rPr kumimoji="0" lang="en-US" altLang="zh-CN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kumimoji="0" lang="en-US" altLang="zh-CN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</m:t>
                    </m:r>
                    <m:r>
                      <a:rPr kumimoji="0" lang="en-US" altLang="zh-CN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kumimoji="0" lang="en-US" altLang="zh-CN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kumimoji="0" lang="en-US" altLang="zh-CN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kumimoji="0" lang="en-US" altLang="zh-CN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b>
                      <m:sSubPr>
                        <m:ctrlPr>
                          <a:rPr kumimoji="0" lang="en-US" altLang="zh-CN" sz="1800" b="0" i="1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kumimoji="0" lang="en-US" altLang="zh-CN" sz="1800" b="1" i="0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b>
                        <m:r>
                          <a:rPr kumimoji="0" lang="en-US" altLang="zh-CN" sz="1800" b="0" i="0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</m:sub>
                    </m:sSub>
                  </m:oMath>
                </a14:m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kumimoji="0" lang="en-US" altLang="zh-CN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kumimoji="0" lang="en-US" altLang="zh-CN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≥2</m:t>
                    </m:r>
                  </m:oMath>
                </a14:m>
                <a:r>
                  <a:rPr kumimoji="0" lang="en-US" altLang="zh-CN" sz="100" b="0" i="0" u="none" strike="noStrike" kern="0" cap="none" spc="-9990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kumimoji="0" lang="en-US" altLang="zh-CN" sz="100" b="0" i="0" u="none" strike="noStrike" kern="0" cap="none" spc="-9990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itchFamily="34" charset="0"/>
                  <a:ea typeface="微软雅黑" pitchFamily="34" charset="-122"/>
                  <a:cs typeface="微软雅黑" pitchFamily="34" charset="-120"/>
                </a:endParaRPr>
              </a:p>
              <a:p>
                <a:pPr marL="0" marR="0" lvl="0" indent="0" defTabSz="914400" rtl="0" eaLnBrk="1" fontAlgn="auto" latinLnBrk="1" hangingPunct="1">
                  <a:lnSpc>
                    <a:spcPts val="31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时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kumimoji="0" lang="en-US" altLang="zh-CN" sz="1800" b="0" i="1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kumimoji="0" lang="en-US" altLang="zh-CN" sz="1800" b="0" i="0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p>
                        <m:r>
                          <a:rPr kumimoji="0" lang="en-US" altLang="zh-CN" sz="1800" b="0" i="0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  <m:r>
                      <a:rPr kumimoji="0" lang="en-US" altLang="zh-CN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p>
                      <m:sSupPr>
                        <m:ctrlPr>
                          <a:rPr kumimoji="0" lang="en-US" altLang="zh-CN" sz="1800" b="0" i="1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kumimoji="0" lang="en-US" altLang="zh-CN" sz="1800" b="0" i="0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p>
                        <m:r>
                          <a:rPr kumimoji="0" lang="en-US" altLang="zh-CN" sz="1800" b="0" i="0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  <m:r>
                      <a:rPr kumimoji="0" lang="en-US" altLang="zh-CN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&gt;(</m:t>
                    </m:r>
                    <m:r>
                      <a:rPr kumimoji="0" lang="en-US" altLang="zh-CN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kumimoji="0" lang="en-US" altLang="zh-CN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kumimoji="0" lang="en-US" altLang="zh-CN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kumimoji="0" lang="en-US" altLang="zh-CN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  <m:sSup>
                      <m:sSupPr>
                        <m:ctrlPr>
                          <a:rPr kumimoji="0" lang="en-US" altLang="zh-CN" sz="1800" b="0" i="1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kumimoji="0" lang="en-US" altLang="zh-CN" sz="1800" b="0" i="0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p>
                        <m:r>
                          <a:rPr kumimoji="0" lang="en-US" altLang="zh-CN" sz="1800" b="0" i="0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kumimoji="0" lang="en-US" altLang="zh-CN" sz="1800" b="0" i="0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p>
                    </m:sSup>
                    <m:r>
                      <a:rPr kumimoji="0" lang="en-US" altLang="zh-CN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.</m:t>
                    </m:r>
                    <m:r>
                      <m:rPr>
                        <m:nor/>
                      </m:rPr>
                      <a:rPr kumimoji="0" lang="en-US" altLang="zh-CN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           </m:t>
                    </m:r>
                  </m:oMath>
                </a14:m>
                <a:r>
                  <a:rPr kumimoji="0" lang="en-US" altLang="zh-CN" sz="100" b="0" i="0" u="none" strike="noStrike" kern="0" cap="none" spc="-9990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P_4_BD#29e263c0a?pid=a79b2ef02&amp;color=0,0,0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4652010"/>
              </a:xfrm>
              <a:prstGeom prst="rect">
                <a:avLst/>
              </a:prstGeom>
              <a:blipFill>
                <a:blip r:embed="rId3"/>
                <a:stretch>
                  <a:fillRect l="-1389" b="-327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&amp;si=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4_BD.1_1#826a085f9?vop=1&amp;pid=391d10337&amp;color=0,0,0&amp;bt=1&amp;bbb=1"/>
              <p:cNvSpPr/>
              <p:nvPr/>
            </p:nvSpPr>
            <p:spPr>
              <a:xfrm>
                <a:off x="832104" y="1080000"/>
                <a:ext cx="10533888" cy="28162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500"/>
                  </a:lnSpc>
                </a:pPr>
                <a:r>
                  <a:rPr lang="en-US" altLang="zh-CN" sz="14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示例1</a:t>
                </a:r>
                <a:r>
                  <a:rPr lang="en-US" altLang="zh-CN" sz="1400" b="1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已知数列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的首项为1，其前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项和为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，且满足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3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−6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400" dirty="0"/>
              </a:p>
            </p:txBody>
          </p:sp>
        </mc:Choice>
        <mc:Fallback>
          <p:sp>
            <p:nvSpPr>
              <p:cNvPr id="2" name="QO_4_BD.1_1#826a085f9?vop=1&amp;pid=391d10337&amp;color=0,0,0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281623"/>
              </a:xfrm>
              <a:prstGeom prst="rect">
                <a:avLst/>
              </a:prstGeom>
              <a:blipFill>
                <a:blip r:embed="rId3"/>
                <a:stretch>
                  <a:fillRect l="-1042" b="-3913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5_BD.2_1#09fbbc9d1?vop=1&amp;pid=826a085f9&amp;color=0,0,0&amp;bbb=1"/>
              <p:cNvSpPr/>
              <p:nvPr/>
            </p:nvSpPr>
            <p:spPr>
              <a:xfrm>
                <a:off x="832104" y="1404548"/>
                <a:ext cx="10533888" cy="28162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500"/>
                  </a:lnSpc>
                </a:pP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（1）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求数列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的通项公式.</a:t>
                </a:r>
                <a:endParaRPr lang="en-US" altLang="zh-CN" sz="1400" dirty="0"/>
              </a:p>
            </p:txBody>
          </p:sp>
        </mc:Choice>
        <mc:Fallback>
          <p:sp>
            <p:nvSpPr>
              <p:cNvPr id="3" name="QO_5_BD.2_1#09fbbc9d1?vop=1&amp;pid=826a085f9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404548"/>
                <a:ext cx="10533888" cy="281623"/>
              </a:xfrm>
              <a:prstGeom prst="rect">
                <a:avLst/>
              </a:prstGeom>
              <a:blipFill>
                <a:blip r:embed="rId4"/>
                <a:stretch>
                  <a:fillRect l="-1042" b="-3617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5_AS.3_1#09fbbc9d1?vop=1&amp;pid=826a085f9&amp;color=0,0,0&amp;bbb=1"/>
              <p:cNvSpPr/>
              <p:nvPr/>
            </p:nvSpPr>
            <p:spPr>
              <a:xfrm>
                <a:off x="832104" y="1690870"/>
                <a:ext cx="10533888" cy="29718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600"/>
                  </a:lnSpc>
                </a:pPr>
                <a:r>
                  <a:rPr lang="en-US" altLang="zh-CN" sz="14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攻略解析</a:t>
                </a:r>
                <a:r>
                  <a:rPr lang="en-US" altLang="zh-CN" sz="1400" b="1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第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步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：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4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≥2</m:t>
                    </m:r>
                  </m:oMath>
                </a14:m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时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利用公式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A0A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A0A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4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A0A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得到关于数列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A0A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的递推关系式</a:t>
                </a:r>
                <a:endParaRPr lang="en-US" altLang="zh-CN" sz="1400" dirty="0"/>
              </a:p>
              <a:p>
                <a:pPr latinLnBrk="1">
                  <a:lnSpc>
                    <a:spcPts val="2600"/>
                  </a:lnSpc>
                </a:pP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∵3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−6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，①</a:t>
                </a:r>
                <a:endParaRPr lang="en-US" altLang="zh-CN" sz="1400" dirty="0"/>
              </a:p>
              <a:p>
                <a:pPr latinLnBrk="1">
                  <a:lnSpc>
                    <a:spcPts val="2600"/>
                  </a:lnSpc>
                </a:pP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≥2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时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3(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−1)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−6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−1)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，②</a:t>
                </a:r>
                <a:endParaRPr lang="en-US" altLang="zh-CN" sz="1400" dirty="0"/>
              </a:p>
              <a:p>
                <a:pPr latinLnBrk="1">
                  <a:lnSpc>
                    <a:spcPts val="2600"/>
                  </a:lnSpc>
                </a:pP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①−②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得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400" dirty="0"/>
              </a:p>
              <a:p>
                <a:pPr latinLnBrk="1">
                  <a:lnSpc>
                    <a:spcPts val="2600"/>
                  </a:lnSpc>
                </a:pPr>
                <a:r>
                  <a:rPr lang="en-US" altLang="zh-CN" sz="1400" b="0" i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第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2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步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：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利用构造法求通项公式</a:t>
                </a:r>
                <a:endParaRPr lang="en-US" altLang="zh-CN" sz="1400" dirty="0"/>
              </a:p>
              <a:p>
                <a:pPr latinLnBrk="1">
                  <a:lnSpc>
                    <a:spcPts val="26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两边同时除以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得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+1</m:t>
                            </m:r>
                          </m:sub>
                        </m:sSub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≥2)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400" dirty="0"/>
              </a:p>
              <a:p>
                <a:pPr latinLnBrk="1">
                  <a:lnSpc>
                    <a:spcPts val="26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时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3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−6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−6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=1×2×3=6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400" dirty="0"/>
              </a:p>
              <a:p>
                <a:pPr latinLnBrk="1">
                  <a:lnSpc>
                    <a:spcPts val="2600"/>
                  </a:lnSpc>
                </a:pP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∵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∴3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−6=6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解得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此时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</m:sSub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也满足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+1</m:t>
                            </m:r>
                          </m:sub>
                        </m:sSub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400" dirty="0"/>
              </a:p>
              <a:p>
                <a:pPr latinLnBrk="1">
                  <a:lnSpc>
                    <a:spcPts val="2600"/>
                  </a:lnSpc>
                </a:pP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数列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是以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为首项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，1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为公差的等差数列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=1+(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−1)⋅1=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即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400" dirty="0"/>
              </a:p>
            </p:txBody>
          </p:sp>
        </mc:Choice>
        <mc:Fallback>
          <p:sp>
            <p:nvSpPr>
              <p:cNvPr id="4" name="QO_5_AS.3_1#09fbbc9d1?vop=1&amp;pid=826a085f9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690870"/>
                <a:ext cx="10533888" cy="2971800"/>
              </a:xfrm>
              <a:prstGeom prst="rect">
                <a:avLst/>
              </a:prstGeom>
              <a:blipFill>
                <a:blip r:embed="rId5"/>
                <a:stretch>
                  <a:fillRect l="-1042" b="-204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&amp;si=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5_BD.4_1#e952fa133?vop=1&amp;pid=826a085f9&amp;color=0,0,0&amp;bt=1&amp;bbb=1"/>
              <p:cNvSpPr/>
              <p:nvPr/>
            </p:nvSpPr>
            <p:spPr>
              <a:xfrm>
                <a:off x="832104" y="1080000"/>
                <a:ext cx="10533888" cy="4572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（2）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证明：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</m:sSub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b>
                        </m:sSub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+⋯+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400" dirty="0"/>
              </a:p>
            </p:txBody>
          </p:sp>
        </mc:Choice>
        <mc:Fallback>
          <p:sp>
            <p:nvSpPr>
              <p:cNvPr id="2" name="QO_5_BD.4_1#e952fa133?vop=1&amp;pid=826a085f9&amp;color=0,0,0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457200"/>
              </a:xfrm>
              <a:prstGeom prst="rect">
                <a:avLst/>
              </a:prstGeom>
              <a:blipFill>
                <a:blip r:embed="rId3"/>
                <a:stretch>
                  <a:fillRect l="-1042" b="-800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5_AS.5_1#e952fa133?vop=1&amp;pid=826a085f9&amp;color=0,0,0&amp;bbb=1"/>
              <p:cNvSpPr/>
              <p:nvPr/>
            </p:nvSpPr>
            <p:spPr>
              <a:xfrm>
                <a:off x="832104" y="1533644"/>
                <a:ext cx="10533888" cy="101879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600"/>
                  </a:lnSpc>
                </a:pPr>
                <a:r>
                  <a:rPr lang="en-US" altLang="zh-CN" sz="14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攻略解析</a:t>
                </a:r>
                <a:r>
                  <a:rPr lang="en-US" altLang="zh-CN" sz="1400" b="1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题中不等式左边为分式结构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无法直接求和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故利用放缩法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放缩成可以裂项相消的结构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从而证明不等式</a:t>
                </a:r>
                <a:endParaRPr lang="en-US" altLang="zh-CN" sz="1400" dirty="0"/>
              </a:p>
              <a:p>
                <a:pPr latinLnBrk="1">
                  <a:lnSpc>
                    <a:spcPts val="29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时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=1&lt;2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≥2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时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e>
                          <m:sup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−1)</m:t>
                        </m:r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400" dirty="0"/>
              </a:p>
              <a:p>
                <a:pPr latinLnBrk="1">
                  <a:lnSpc>
                    <a:spcPts val="2500"/>
                  </a:lnSpc>
                </a:pP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</m:sSub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b>
                        </m:sSub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+⋯+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=1+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e>
                          <m:sup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+⋯+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e>
                          <m:sup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&lt;1+(1−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)+(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)+⋯+(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)=1+1−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=2−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不等式得证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400" dirty="0"/>
              </a:p>
            </p:txBody>
          </p:sp>
        </mc:Choice>
        <mc:Fallback>
          <p:sp>
            <p:nvSpPr>
              <p:cNvPr id="3" name="QO_5_AS.5_1#e952fa133?vop=1&amp;pid=826a085f9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33644"/>
                <a:ext cx="10533888" cy="1018794"/>
              </a:xfrm>
              <a:prstGeom prst="rect">
                <a:avLst/>
              </a:prstGeom>
              <a:blipFill>
                <a:blip r:embed="rId4"/>
                <a:stretch>
                  <a:fillRect l="-1042" b="-359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&amp;si=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4_BD.6_1#51d65520c?vop=1&amp;pid=391d10337&amp;color=0,0,0&amp;bt=1&amp;bbb=1"/>
              <p:cNvSpPr/>
              <p:nvPr/>
            </p:nvSpPr>
            <p:spPr>
              <a:xfrm>
                <a:off x="832104" y="1080000"/>
                <a:ext cx="10533888" cy="28162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500"/>
                  </a:lnSpc>
                </a:pPr>
                <a:r>
                  <a:rPr lang="en-US" altLang="zh-CN" sz="14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示例2</a:t>
                </a:r>
                <a:r>
                  <a:rPr lang="en-US" altLang="zh-CN" sz="1400" b="1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已知函数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𝑓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)=(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𝑓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′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1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</m:sub>
                    </m:sSub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,且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𝑓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400" dirty="0"/>
              </a:p>
            </p:txBody>
          </p:sp>
        </mc:Choice>
        <mc:Fallback>
          <p:sp>
            <p:nvSpPr>
              <p:cNvPr id="2" name="QO_4_BD.6_1#51d65520c?vop=1&amp;pid=391d10337&amp;color=0,0,0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281623"/>
              </a:xfrm>
              <a:prstGeom prst="rect">
                <a:avLst/>
              </a:prstGeom>
              <a:blipFill>
                <a:blip r:embed="rId3"/>
                <a:stretch>
                  <a:fillRect l="-1042" b="-3913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5_BD.7_1#aecd0b4b0?vop=1&amp;pid=51d65520c&amp;color=0,0,0&amp;bbb=1"/>
              <p:cNvSpPr/>
              <p:nvPr/>
            </p:nvSpPr>
            <p:spPr>
              <a:xfrm>
                <a:off x="832104" y="1362575"/>
                <a:ext cx="10533888" cy="38569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（1）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证明数列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num>
                      <m:den>
                        <m:sSup>
                          <m:sSup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e>
                          <m:sup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p>
                        </m:sSup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是等差数列，并求数列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的前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项和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</a:t>
                </a:r>
                <a:endParaRPr lang="en-US" altLang="zh-CN" sz="1400" dirty="0"/>
              </a:p>
            </p:txBody>
          </p:sp>
        </mc:Choice>
        <mc:Fallback>
          <p:sp>
            <p:nvSpPr>
              <p:cNvPr id="3" name="QO_5_BD.7_1#aecd0b4b0?vop=1&amp;pid=51d65520c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362575"/>
                <a:ext cx="10533888" cy="385699"/>
              </a:xfrm>
              <a:prstGeom prst="rect">
                <a:avLst/>
              </a:prstGeom>
              <a:blipFill>
                <a:blip r:embed="rId4"/>
                <a:stretch>
                  <a:fillRect l="-1042" b="-1587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5_AS.8_1#aecd0b4b0?vop=1&amp;pid=51d65520c&amp;color=0,0,0&amp;bbb=1"/>
              <p:cNvSpPr/>
              <p:nvPr/>
            </p:nvSpPr>
            <p:spPr>
              <a:xfrm>
                <a:off x="832104" y="1749480"/>
                <a:ext cx="10533888" cy="3980561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600"/>
                  </a:lnSpc>
                </a:pPr>
                <a:r>
                  <a:rPr lang="en-US" altLang="zh-CN" sz="14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攻略解析</a:t>
                </a:r>
                <a:r>
                  <a:rPr lang="en-US" altLang="zh-CN" sz="1400" b="1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第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步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：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通过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A0A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𝑓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4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与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A0A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𝑓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4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4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求出有关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A0A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A0A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的递推关系式</a:t>
                </a:r>
                <a:endParaRPr lang="en-US" altLang="zh-CN" sz="1400" dirty="0"/>
              </a:p>
              <a:p>
                <a:pPr latinLnBrk="1">
                  <a:lnSpc>
                    <a:spcPts val="26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因为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𝑓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所以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𝑓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)=3</m:t>
                    </m:r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=</m:t>
                        </m:r>
                        <m:r>
                          <m:rPr>
                            <m:sty m:val="p"/>
                          </m:rP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(3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+3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400" dirty="0"/>
              </a:p>
              <a:p>
                <a:pPr latinLnBrk="1">
                  <a:lnSpc>
                    <a:spcPts val="26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又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𝑓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所以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400" dirty="0"/>
              </a:p>
              <a:p>
                <a:pPr latinLnBrk="1">
                  <a:lnSpc>
                    <a:spcPts val="2600"/>
                  </a:lnSpc>
                </a:pPr>
                <a:r>
                  <a:rPr lang="en-US" altLang="zh-CN" sz="1400" b="0" i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第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2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步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：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求出数列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A0A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的通项公式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进而得到有关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A0A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的递推关系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从而求出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A0A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的通项公式</a:t>
                </a:r>
                <a:endParaRPr lang="en-US" altLang="zh-CN" sz="1400" dirty="0"/>
              </a:p>
              <a:p>
                <a:pPr latinLnBrk="1">
                  <a:lnSpc>
                    <a:spcPts val="26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因为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=3≠0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所以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p>
                    </m:sSup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≥2)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400" dirty="0"/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则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num>
                      <m:den>
                        <m:sSup>
                          <m:sSup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e>
                          <m:sup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p>
                        </m:sSup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−1</m:t>
                            </m:r>
                          </m:sub>
                        </m:sSub>
                      </m:num>
                      <m:den>
                        <m:sSup>
                          <m:sSup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e>
                          <m:sup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−1</m:t>
                            </m:r>
                          </m:sup>
                        </m:sSup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≥2)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又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所以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num>
                      <m:den>
                        <m:sSup>
                          <m:sSup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e>
                          <m:sup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p>
                        </m:sSup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是以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为首项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为公差的等差数列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400" dirty="0"/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所以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num>
                      <m:den>
                        <m:sSup>
                          <m:sSup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e>
                          <m:sup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p>
                        </m:sSup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−1)×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所以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400" dirty="0"/>
              </a:p>
              <a:p>
                <a:pPr latinLnBrk="1">
                  <a:lnSpc>
                    <a:spcPts val="2600"/>
                  </a:lnSpc>
                </a:pPr>
                <a:r>
                  <a:rPr lang="en-US" altLang="zh-CN" sz="1400" b="0" i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第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3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步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：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利用错位相减法求和</a:t>
                </a:r>
                <a:endParaRPr lang="en-US" altLang="zh-CN" sz="1400" dirty="0"/>
              </a:p>
              <a:p>
                <a:pPr latinLnBrk="1">
                  <a:lnSpc>
                    <a:spcPts val="26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因为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=1×</m:t>
                    </m:r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p>
                    </m:sSup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+2×</m:t>
                    </m:r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p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+3×</m:t>
                    </m:r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+⋯+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p>
                    </m:sSup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所以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3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=1×</m:t>
                    </m:r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p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+2×</m:t>
                    </m:r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+3×</m:t>
                    </m:r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+⋯+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endParaRPr lang="en-US" altLang="zh-CN" sz="1400" dirty="0"/>
              </a:p>
              <a:p>
                <a:pPr latinLnBrk="1">
                  <a:lnSpc>
                    <a:spcPts val="28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两式相减可得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=1+</m:t>
                    </m:r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p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+⋯+</m:t>
                    </m:r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p>
                    </m:sSup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1−</m:t>
                        </m:r>
                        <m:sSup>
                          <m:sSup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e>
                          <m:sup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p>
                        </m:sSup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1−3</m:t>
                        </m:r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−1)−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400" dirty="0"/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所以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400" dirty="0"/>
              </a:p>
            </p:txBody>
          </p:sp>
        </mc:Choice>
        <mc:Fallback>
          <p:sp>
            <p:nvSpPr>
              <p:cNvPr id="4" name="QO_5_AS.8_1#aecd0b4b0?vop=1&amp;pid=51d65520c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749480"/>
                <a:ext cx="10533888" cy="3980561"/>
              </a:xfrm>
              <a:prstGeom prst="rect">
                <a:avLst/>
              </a:prstGeom>
              <a:blipFill>
                <a:blip r:embed="rId5"/>
                <a:stretch>
                  <a:fillRect l="-1042" b="-153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&amp;si=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5_BD.9_1#8afcc9df8?vop=1&amp;pid=51d65520c&amp;color=0,0,0&amp;bt=1&amp;bbb=1"/>
              <p:cNvSpPr/>
              <p:nvPr/>
            </p:nvSpPr>
            <p:spPr>
              <a:xfrm>
                <a:off x="832104" y="1080000"/>
                <a:ext cx="10533888" cy="4572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（2）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证明：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𝑏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𝑏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</m:s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+⋯+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𝑏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400" dirty="0"/>
              </a:p>
            </p:txBody>
          </p:sp>
        </mc:Choice>
        <mc:Fallback>
          <p:sp>
            <p:nvSpPr>
              <p:cNvPr id="2" name="QO_5_BD.9_1#8afcc9df8?vop=1&amp;pid=51d65520c&amp;color=0,0,0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457200"/>
              </a:xfrm>
              <a:prstGeom prst="rect">
                <a:avLst/>
              </a:prstGeom>
              <a:blipFill>
                <a:blip r:embed="rId3"/>
                <a:stretch>
                  <a:fillRect l="-1042" b="-800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5_AS.10_1#8afcc9df8?vop=1&amp;pid=51d65520c&amp;color=0,0,0&amp;bbb=1"/>
              <p:cNvSpPr/>
              <p:nvPr/>
            </p:nvSpPr>
            <p:spPr>
              <a:xfrm>
                <a:off x="832104" y="1533644"/>
                <a:ext cx="10533888" cy="1663446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600"/>
                  </a:lnSpc>
                </a:pPr>
                <a:r>
                  <a:rPr lang="en-US" altLang="zh-CN" sz="14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攻略解析</a:t>
                </a:r>
                <a:r>
                  <a:rPr lang="en-US" altLang="zh-CN" sz="1400" b="1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因为题干中式子含有指数且不好求和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考虑放缩成等比结构后利用等比数列求和公式再求和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从而证明不等式</a:t>
                </a:r>
                <a:endParaRPr lang="en-US" altLang="zh-CN" sz="1400" dirty="0"/>
              </a:p>
              <a:p>
                <a:pPr latinLnBrk="1">
                  <a:lnSpc>
                    <a:spcPts val="29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由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（1）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知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所以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𝑏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e>
                          <m:sup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p>
                        </m:s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e>
                          <m:sup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p>
                        </m:s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sSup>
                          <m:sSup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e>
                          <m:sup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−1</m:t>
                            </m:r>
                          </m:sup>
                        </m:sSup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2×</m:t>
                        </m:r>
                        <m:sSup>
                          <m:sSup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e>
                          <m:sup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−1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400" dirty="0"/>
              </a:p>
              <a:p>
                <a:pPr latinLnBrk="1">
                  <a:lnSpc>
                    <a:spcPts val="41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所以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𝑏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𝑏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</m:s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+⋯+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𝑏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2×</m:t>
                        </m:r>
                        <m:sSup>
                          <m:sSup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e>
                          <m:sup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</m:sup>
                        </m:sSup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2×</m:t>
                        </m:r>
                        <m:sSup>
                          <m:sSup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e>
                          <m:sup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p>
                        </m:sSup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+⋯+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2×</m:t>
                        </m:r>
                        <m:sSup>
                          <m:sSup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e>
                          <m:sup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−1</m:t>
                            </m:r>
                          </m:sup>
                        </m:sSup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(1+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e>
                          <m:sup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+⋯+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e>
                          <m:sup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−1</m:t>
                            </m:r>
                          </m:sup>
                        </m:sSup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1−</m:t>
                        </m:r>
                        <m:f>
                          <m:f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sSup>
                              <m:sSupPr>
                                <m:ctrlPr>
                                  <a:rPr lang="en-US" altLang="zh-CN" sz="14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4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3</m:t>
                                </m:r>
                              </m:e>
                              <m:sup>
                                <m:r>
                                  <a:rPr lang="en-US" altLang="zh-CN" sz="14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𝑛</m:t>
                                </m:r>
                              </m:sup>
                            </m:sSup>
                          </m:den>
                        </m:f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1−</m:t>
                        </m:r>
                        <m:f>
                          <m:f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den>
                        </m:f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(1−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e>
                          <m:sup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p>
                        </m:sSup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400" dirty="0"/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因为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e>
                          <m:sup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p>
                        </m:sSup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所以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𝑏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𝑏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</m:s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+⋯+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𝑏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400" dirty="0"/>
              </a:p>
            </p:txBody>
          </p:sp>
        </mc:Choice>
        <mc:Fallback>
          <p:sp>
            <p:nvSpPr>
              <p:cNvPr id="3" name="QO_5_AS.10_1#8afcc9df8?vop=1&amp;pid=51d65520c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33644"/>
                <a:ext cx="10533888" cy="1663446"/>
              </a:xfrm>
              <a:prstGeom prst="rect">
                <a:avLst/>
              </a:prstGeom>
              <a:blipFill>
                <a:blip r:embed="rId4"/>
                <a:stretch>
                  <a:fillRect l="-1042" b="-257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1129</Words>
  <Application>Microsoft Office PowerPoint</Application>
  <PresentationFormat>宽屏</PresentationFormat>
  <Paragraphs>71</Paragraphs>
  <Slides>10</Slides>
  <Notes>10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17" baseType="lpstr">
      <vt:lpstr>SimHei</vt:lpstr>
      <vt:lpstr>SimSun</vt:lpstr>
      <vt:lpstr>微软雅黑</vt:lpstr>
      <vt:lpstr>Arial</vt:lpstr>
      <vt:lpstr>Calibri</vt:lpstr>
      <vt:lpstr>Cambria Math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cp:lastModifiedBy>Administrator</cp:lastModifiedBy>
  <cp:revision>2</cp:revision>
  <dcterms:created xsi:type="dcterms:W3CDTF">2025-10-22T02:24:27Z</dcterms:created>
  <dcterms:modified xsi:type="dcterms:W3CDTF">2025-10-22T02:35:09Z</dcterms:modified>
  <cp:category/>
  <cp:contentStatus/>
</cp:coreProperties>
</file>